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25"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18"/>
    <p:restoredTop sz="85349"/>
  </p:normalViewPr>
  <p:slideViewPr>
    <p:cSldViewPr snapToGrid="0">
      <p:cViewPr varScale="1">
        <p:scale>
          <a:sx n="124" d="100"/>
          <a:sy n="124" d="100"/>
        </p:scale>
        <p:origin x="14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format, and a language-agnostic interface to REST APIs. </a:t>
            </a:r>
          </a:p>
          <a:p>
            <a:endParaRPr lang="en-GB" dirty="0"/>
          </a:p>
          <a:p>
            <a:r>
              <a:rPr lang="en-GB" dirty="0"/>
              <a:t>Here is the anatomy of an example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clients in over 40 languages.</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dirty="0"/>
              <a:t>So, in part one of the demo we are going to: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a:t>
            </a: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31/05/2023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31/05/2023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2.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0" y="1691991"/>
            <a:ext cx="9318135"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Code First doesn't mean leaving out the design.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lead to several problems.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Frustrated Users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Building the Wrong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Missed Opportunities</a:t>
            </a: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When Delivery Speed Matters</a:t>
            </a:r>
            <a:r>
              <a:rPr lang="en-GB" sz="2000" dirty="0">
                <a:latin typeface="Calibri" panose="020F0502020204030204" pitchFamily="34" charset="0"/>
                <a:cs typeface="Calibri" panose="020F0502020204030204" pitchFamily="34" charset="0"/>
              </a:rPr>
              <a:t> </a:t>
            </a:r>
            <a:r>
              <a:rPr lang="en-GB" sz="2000" i="1" dirty="0">
                <a:latin typeface="Calibri" panose="020F0502020204030204" pitchFamily="34" charset="0"/>
                <a:cs typeface="Calibri" panose="020F0502020204030204" pitchFamily="34" charset="0"/>
              </a:rPr>
              <a:t>-</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Developers can start coding directly from the requirements. </a:t>
            </a:r>
          </a:p>
          <a:p>
            <a:endParaRPr lang="en-GB" sz="2000"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Developing Internal APIs</a:t>
            </a:r>
            <a:r>
              <a:rPr lang="en-GB" sz="2000" i="1" dirty="0">
                <a:latin typeface="Calibri" panose="020F0502020204030204" pitchFamily="34" charset="0"/>
                <a:cs typeface="Calibri" panose="020F0502020204030204" pitchFamily="34" charset="0"/>
              </a:rPr>
              <a:t> -</a:t>
            </a:r>
            <a:r>
              <a:rPr lang="en-GB" sz="2000" b="1" i="1" dirty="0">
                <a:latin typeface="Calibri" panose="020F0502020204030204" pitchFamily="34" charset="0"/>
                <a:cs typeface="Calibri" panose="020F0502020204030204" pitchFamily="34" charset="0"/>
              </a:rPr>
              <a:t> </a:t>
            </a:r>
            <a:r>
              <a:rPr lang="en-GB" sz="20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20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210373"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solidFill>
                  <a:schemeClr val="tx1">
                    <a:lumMod val="95000"/>
                  </a:schemeClr>
                </a:solidFill>
                <a:latin typeface="Calibri" panose="020F0502020204030204" pitchFamily="34" charset="0"/>
                <a:cs typeface="Calibri" panose="020F0502020204030204" pitchFamily="34" charset="0"/>
              </a:rPr>
              <a:t>It’s hard work - </a:t>
            </a:r>
            <a:r>
              <a:rPr lang="en-GB" sz="20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2000" dirty="0">
              <a:solidFill>
                <a:schemeClr val="tx1">
                  <a:lumMod val="95000"/>
                </a:schemeClr>
              </a:solidFill>
              <a:latin typeface="Calibri" panose="020F0502020204030204" pitchFamily="34" charset="0"/>
              <a:cs typeface="Calibri" panose="020F0502020204030204" pitchFamily="34" charset="0"/>
            </a:endParaRPr>
          </a:p>
          <a:p>
            <a:r>
              <a:rPr lang="en-GB" sz="2000" b="1" dirty="0">
                <a:solidFill>
                  <a:schemeClr val="tx1">
                    <a:lumMod val="95000"/>
                  </a:schemeClr>
                </a:solidFill>
                <a:latin typeface="Calibri" panose="020F0502020204030204" pitchFamily="34" charset="0"/>
                <a:cs typeface="Calibri" panose="020F0502020204030204" pitchFamily="34" charset="0"/>
              </a:rPr>
              <a:t>It takes commitment - </a:t>
            </a:r>
            <a:r>
              <a:rPr lang="en-GB" sz="20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pPr marL="0" indent="0">
              <a:buNone/>
            </a:pPr>
            <a:endParaRPr lang="en-GB" sz="20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2116477" y="0"/>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2083815" y="1171355"/>
            <a:ext cx="9947223" cy="53116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pic>
        <p:nvPicPr>
          <p:cNvPr id="7" name="Picture 6" descr="A picture containing text, screenshot, font, logo&#10;&#10;Description automatically generated">
            <a:extLst>
              <a:ext uri="{FF2B5EF4-FFF2-40B4-BE49-F238E27FC236}">
                <a16:creationId xmlns:a16="http://schemas.microsoft.com/office/drawing/2014/main" id="{F11225C7-F96E-7AA4-8890-EA71F10066D2}"/>
              </a:ext>
            </a:extLst>
          </p:cNvPr>
          <p:cNvPicPr>
            <a:picLocks noChangeAspect="1"/>
          </p:cNvPicPr>
          <p:nvPr/>
        </p:nvPicPr>
        <p:blipFill>
          <a:blip r:embed="rId5"/>
          <a:stretch>
            <a:fillRect/>
          </a:stretch>
        </p:blipFill>
        <p:spPr>
          <a:xfrm>
            <a:off x="7657672" y="1714500"/>
            <a:ext cx="2745024" cy="3429000"/>
          </a:xfrm>
          <a:prstGeom prst="rect">
            <a:avLst/>
          </a:prstGeom>
        </p:spPr>
      </p:pic>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487812" y="1849348"/>
            <a:ext cx="4248960" cy="3625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i="1" u="sng" dirty="0">
                <a:latin typeface="Calibri" panose="020F0502020204030204" pitchFamily="34" charset="0"/>
                <a:cs typeface="Calibri" panose="020F0502020204030204" pitchFamily="34" charset="0"/>
              </a:rPr>
              <a:t>True love</a:t>
            </a:r>
          </a:p>
          <a:p>
            <a:pPr>
              <a:buFont typeface="Wingdings" pitchFamily="2" charset="2"/>
              <a:buChar char="§"/>
            </a:pPr>
            <a:r>
              <a:rPr lang="en-GB" sz="2000" b="1"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2000" b="1"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2000" b="1"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800" b="1" u="sng" dirty="0">
                <a:latin typeface="Calibri" panose="020F0502020204030204" pitchFamily="34" charset="0"/>
                <a:cs typeface="Calibri" panose="020F0502020204030204" pitchFamily="34" charset="0"/>
              </a:rPr>
              <a:t>Atanas L. </a:t>
            </a:r>
            <a:r>
              <a:rPr lang="de-DE" sz="1800" b="1" u="sng" dirty="0" err="1">
                <a:latin typeface="Calibri" panose="020F0502020204030204" pitchFamily="34" charset="0"/>
                <a:cs typeface="Calibri" panose="020F0502020204030204" pitchFamily="34" charset="0"/>
              </a:rPr>
              <a:t>Kuzmanov</a:t>
            </a:r>
            <a:endParaRPr lang="de-DE" sz="1800" b="1" u="sng"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Senior Software Engineer</a:t>
            </a:r>
          </a:p>
          <a:p>
            <a:pPr marL="0" indent="0">
              <a:spcBef>
                <a:spcPts val="0"/>
              </a:spcBef>
              <a:buNone/>
            </a:pPr>
            <a:r>
              <a:rPr lang="de-DE" sz="1800" dirty="0">
                <a:latin typeface="Calibri" panose="020F0502020204030204" pitchFamily="34" charset="0"/>
                <a:cs typeface="Calibri" panose="020F0502020204030204" pitchFamily="34" charset="0"/>
              </a:rPr>
              <a:t>IT Solution Development</a:t>
            </a:r>
          </a:p>
          <a:p>
            <a:pPr marL="0" indent="0">
              <a:spcBef>
                <a:spcPts val="0"/>
              </a:spcBef>
              <a:buNone/>
            </a:pPr>
            <a:r>
              <a:rPr lang="de-DE" sz="1800" dirty="0" err="1">
                <a:latin typeface="Calibri" panose="020F0502020204030204" pitchFamily="34" charset="0"/>
                <a:cs typeface="Calibri" panose="020F0502020204030204" pitchFamily="34" charset="0"/>
              </a:rPr>
              <a:t>SchwarzIT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Bulgaria</a:t>
            </a: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Background:</a:t>
            </a:r>
          </a:p>
          <a:p>
            <a:pPr marL="0" indent="0">
              <a:spcBef>
                <a:spcPts val="0"/>
              </a:spcBef>
              <a:buNone/>
            </a:pPr>
            <a:endParaRPr lang="de-DE" sz="1800" dirty="0">
              <a:latin typeface="Calibri" panose="020F0502020204030204" pitchFamily="34" charset="0"/>
              <a:cs typeface="Calibri" panose="020F0502020204030204" pitchFamily="34" charset="0"/>
            </a:endParaRPr>
          </a:p>
          <a:p>
            <a:pPr>
              <a:spcBef>
                <a:spcPts val="0"/>
              </a:spcBef>
            </a:pPr>
            <a:r>
              <a:rPr lang="de-DE" sz="1800" dirty="0" err="1">
                <a:latin typeface="Calibri" panose="020F0502020204030204" pitchFamily="34" charset="0"/>
                <a:cs typeface="Calibri" panose="020F0502020204030204" pitchFamily="34" charset="0"/>
              </a:rPr>
              <a:t>Where</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work</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What</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there</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topic</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giving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today</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me</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936755" y="4965292"/>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199709" y="497241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796002" y="4963263"/>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3035642" y="5359172"/>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742559" y="4896304"/>
            <a:ext cx="1305103"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1878799" y="4878692"/>
            <a:ext cx="1351608"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994896"/>
            <a:ext cx="9648532" cy="552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API First means that implementation starts with the definition of an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contract uses tools such as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to describe the requests and responses of each API.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 API contract helps communicates change.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Providing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before each new version allows consumers to review the contract before they commit to it. </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214995" y="1466018"/>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This can have disastrous consequences.</a:t>
            </a: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If only there was a way to change this?!?</a:t>
            </a:r>
          </a:p>
          <a:p>
            <a:endParaRPr lang="en-GB" sz="20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2769843"/>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This is the way we enforce and validate our contracts.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compared to E2E testing, contract testing enables you to create consistent curves in your pipeline speed and complexity that look more like the chart below.</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still maintain many of the safety guarantees of E2E tests.</a:t>
            </a:r>
          </a:p>
          <a:p>
            <a:pPr marL="0" indent="0">
              <a:buNone/>
            </a:pPr>
            <a:endParaRPr lang="en-GB" sz="2000" b="1"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45298" y="3744586"/>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452596" cy="39483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When building a product, your time is probably the biggest cost to an organisation. </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you can generate</a:t>
            </a:r>
            <a:r>
              <a:rPr lang="bg-BG" sz="2000" b="1" dirty="0">
                <a:latin typeface="Calibri" panose="020F0502020204030204" pitchFamily="34" charset="0"/>
                <a:cs typeface="Calibri" panose="020F0502020204030204" pitchFamily="34" charset="0"/>
              </a:rPr>
              <a:t>:</a:t>
            </a:r>
          </a:p>
          <a:p>
            <a:endParaRPr lang="bg-BG"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API clients.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Server stubs.</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Documentation.</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914748"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Given an existing code base, and using an </a:t>
            </a:r>
            <a:r>
              <a:rPr lang="en-GB" sz="2000" b="1" u="sng" dirty="0" err="1">
                <a:latin typeface="Calibri" panose="020F0502020204030204" pitchFamily="34" charset="0"/>
                <a:cs typeface="Calibri" panose="020F0502020204030204" pitchFamily="34" charset="0"/>
              </a:rPr>
              <a:t>OpenAPI</a:t>
            </a:r>
            <a:r>
              <a:rPr lang="en-GB" sz="2000" b="1" u="sng" dirty="0">
                <a:latin typeface="Calibri" panose="020F0502020204030204" pitchFamily="34" charset="0"/>
                <a:cs typeface="Calibri" panose="020F0502020204030204" pitchFamily="34" charset="0"/>
              </a:rPr>
              <a:t> Generator</a:t>
            </a:r>
            <a:r>
              <a:rPr lang="en-GB" sz="2000" b="1" dirty="0">
                <a:latin typeface="Calibri" panose="020F0502020204030204" pitchFamily="34" charset="0"/>
                <a:cs typeface="Calibri" panose="020F0502020204030204" pitchFamily="34" charset="0"/>
              </a:rPr>
              <a:t>, generate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endParaRPr lang="bg-BG" sz="20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521432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800" b="1" dirty="0">
                <a:latin typeface="Calibri" panose="020F0502020204030204" pitchFamily="34" charset="0"/>
                <a:cs typeface="Calibri" panose="020F0502020204030204" pitchFamily="34" charset="0"/>
              </a:rPr>
              <a:t>INTRODUCTION</a:t>
            </a:r>
          </a:p>
          <a:p>
            <a:pPr marL="342900" indent="-342900">
              <a:buAutoNum type="arabicPlain"/>
            </a:pPr>
            <a:r>
              <a:rPr lang="de-DE" sz="1800" b="1" dirty="0">
                <a:latin typeface="Calibri" panose="020F0502020204030204" pitchFamily="34" charset="0"/>
                <a:cs typeface="Calibri" panose="020F0502020204030204" pitchFamily="34" charset="0"/>
              </a:rPr>
              <a:t>DESIGN FIRST VS. CODE FIRST</a:t>
            </a:r>
          </a:p>
          <a:p>
            <a:pPr marL="342900" indent="-342900">
              <a:buAutoNum type="arabicPlain"/>
            </a:pPr>
            <a:r>
              <a:rPr lang="de-DE" sz="1800" b="1" dirty="0">
                <a:latin typeface="Calibri" panose="020F0502020204030204" pitchFamily="34" charset="0"/>
                <a:cs typeface="Calibri" panose="020F0502020204030204" pitchFamily="34" charset="0"/>
              </a:rPr>
              <a:t>CODE FIRST</a:t>
            </a:r>
          </a:p>
          <a:p>
            <a:pPr marL="342900" indent="-342900">
              <a:buAutoNum type="arabicPlain"/>
            </a:pPr>
            <a:r>
              <a:rPr lang="en-GB" sz="1800" b="1"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800" b="1" dirty="0">
                <a:latin typeface="Calibri" panose="020F0502020204030204" pitchFamily="34" charset="0"/>
                <a:cs typeface="Calibri" panose="020F0502020204030204" pitchFamily="34" charset="0"/>
              </a:rPr>
              <a:t>YOUR API IS YOUR CONTRACT</a:t>
            </a:r>
          </a:p>
          <a:p>
            <a:pPr marL="342900" indent="-342900">
              <a:buAutoNum type="arabicPlain"/>
            </a:pPr>
            <a:r>
              <a:rPr lang="en-GB" sz="1800" b="1"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800" b="1" dirty="0">
                <a:latin typeface="Calibri" panose="020F0502020204030204" pitchFamily="34" charset="0"/>
                <a:cs typeface="Calibri" panose="020F0502020204030204" pitchFamily="34" charset="0"/>
              </a:rPr>
              <a:t>TOOLING</a:t>
            </a:r>
            <a:endParaRPr lang="de-DE" sz="1800" b="1" dirty="0">
              <a:latin typeface="Calibri" panose="020F0502020204030204" pitchFamily="34" charset="0"/>
              <a:cs typeface="Calibri" panose="020F0502020204030204" pitchFamily="34" charset="0"/>
            </a:endParaRPr>
          </a:p>
          <a:p>
            <a:pPr marL="342900" indent="-342900">
              <a:buAutoNum type="arabicPlain"/>
            </a:pPr>
            <a:r>
              <a:rPr lang="en-GB" sz="1800" b="1" dirty="0">
                <a:latin typeface="Calibri" panose="020F0502020204030204" pitchFamily="34" charset="0"/>
                <a:cs typeface="Calibri" panose="020F0502020204030204" pitchFamily="34" charset="0"/>
              </a:rPr>
              <a:t>DEMO Part 1</a:t>
            </a:r>
          </a:p>
          <a:p>
            <a:pPr marL="342900" indent="-342900">
              <a:buAutoNum type="arabicPlain"/>
            </a:pPr>
            <a:r>
              <a:rPr lang="de-DE" sz="1800" b="1"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800" b="1" dirty="0">
                <a:latin typeface="Calibri" panose="020F0502020204030204" pitchFamily="34" charset="0"/>
                <a:cs typeface="Calibri" panose="020F0502020204030204" pitchFamily="34" charset="0"/>
              </a:rPr>
              <a:t>DEMO Part 2</a:t>
            </a:r>
          </a:p>
          <a:p>
            <a:pPr marL="342900" indent="-342900">
              <a:buAutoNum type="arabicPlain"/>
            </a:pPr>
            <a:r>
              <a:rPr lang="de-DE" sz="1800" b="1" dirty="0">
                <a:latin typeface="Calibri" panose="020F0502020204030204" pitchFamily="34" charset="0"/>
                <a:cs typeface="Calibri" panose="020F0502020204030204" pitchFamily="34" charset="0"/>
              </a:rPr>
              <a:t>CONCLUSIONS</a:t>
            </a:r>
          </a:p>
          <a:p>
            <a:pPr marL="342900" indent="-342900">
              <a:buAutoNum type="arabicPlain"/>
            </a:pPr>
            <a:r>
              <a:rPr lang="de-DE" sz="1800" b="1" dirty="0">
                <a:latin typeface="Calibri" panose="020F0502020204030204" pitchFamily="34" charset="0"/>
                <a:cs typeface="Calibri" panose="020F0502020204030204" pitchFamily="34" charset="0"/>
              </a:rPr>
              <a:t>CLOSING THOUGHTS</a:t>
            </a:r>
          </a:p>
          <a:p>
            <a:pPr marL="342900" indent="-342900">
              <a:buAutoNum type="arabicPlain"/>
            </a:pPr>
            <a:r>
              <a:rPr lang="de-DE" sz="1800" b="1" dirty="0">
                <a:latin typeface="Calibri" panose="020F0502020204030204" pitchFamily="34" charset="0"/>
                <a:cs typeface="Calibri" panose="020F0502020204030204" pitchFamily="34" charset="0"/>
              </a:rPr>
              <a:t>REFERENCES</a:t>
            </a:r>
          </a:p>
          <a:p>
            <a:pPr marL="342900" indent="-342900">
              <a:buAutoNum type="arabicPlain"/>
            </a:pPr>
            <a:r>
              <a:rPr lang="de-DE" sz="1800" b="1"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2000" b="1" dirty="0">
              <a:latin typeface="Calibri" panose="020F0502020204030204" pitchFamily="34" charset="0"/>
              <a:cs typeface="Calibri" panose="020F0502020204030204" pitchFamily="34" charset="0"/>
            </a:endParaRPr>
          </a:p>
          <a:p>
            <a:pPr marL="0" indent="0">
              <a:buNone/>
            </a:pPr>
            <a:r>
              <a:rPr lang="en-GB" sz="2000" b="1" u="sng" dirty="0">
                <a:latin typeface="Calibri" panose="020F0502020204030204" pitchFamily="34" charset="0"/>
                <a:cs typeface="Calibri" panose="020F0502020204030204" pitchFamily="34" charset="0"/>
              </a:rPr>
              <a:t>Atlassian – Request Validator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library for validating HTTP request/responses against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specification.</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And here are a couple of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validators for the frontend, using </a:t>
            </a:r>
            <a:r>
              <a:rPr lang="en-GB" sz="2000" b="1" dirty="0" err="1">
                <a:latin typeface="Calibri" panose="020F0502020204030204" pitchFamily="34" charset="0"/>
                <a:cs typeface="Calibri" panose="020F0502020204030204" pitchFamily="34" charset="0"/>
              </a:rPr>
              <a:t>ExpressJS</a:t>
            </a:r>
            <a:r>
              <a:rPr lang="en-GB" sz="2000" b="1" dirty="0">
                <a:latin typeface="Calibri" panose="020F0502020204030204" pitchFamily="34" charset="0"/>
                <a:cs typeface="Calibri" panose="020F0502020204030204" pitchFamily="34" charset="0"/>
              </a:rPr>
              <a:t>, which automatically validate API requests and responses based on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a:t>
            </a:r>
            <a:r>
              <a:rPr lang="en-GB" sz="20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-validator (</a:t>
            </a:r>
            <a:r>
              <a:rPr lang="en-GB" sz="20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2000" b="1" dirty="0">
                <a:latin typeface="Calibri" panose="020F0502020204030204" pitchFamily="34" charset="0"/>
                <a:cs typeface="Calibri" panose="020F0502020204030204" pitchFamily="34" charset="0"/>
              </a:rPr>
              <a:t>)</a:t>
            </a:r>
            <a:endParaRPr lang="bg-BG" sz="2000" b="1" dirty="0">
              <a:latin typeface="Calibri" panose="020F0502020204030204" pitchFamily="34" charset="0"/>
              <a:cs typeface="Calibri" panose="020F0502020204030204" pitchFamily="34" charset="0"/>
            </a:endParaRP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Java</a:t>
            </a:r>
          </a:p>
          <a:p>
            <a:r>
              <a:rPr lang="en-GB" sz="2000" b="1" dirty="0" err="1">
                <a:latin typeface="Calibri" panose="020F0502020204030204" pitchFamily="34" charset="0"/>
                <a:cs typeface="Calibri" panose="020F0502020204030204" pitchFamily="34" charset="0"/>
              </a:rPr>
              <a:t>SpringBoot</a:t>
            </a:r>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JavaScript</a:t>
            </a:r>
          </a:p>
          <a:p>
            <a:r>
              <a:rPr lang="en-GB" sz="2000" b="1" dirty="0">
                <a:latin typeface="Calibri" panose="020F0502020204030204" pitchFamily="34" charset="0"/>
                <a:cs typeface="Calibri" panose="020F0502020204030204" pitchFamily="34" charset="0"/>
              </a:rPr>
              <a:t>TypeScript</a:t>
            </a:r>
          </a:p>
          <a:p>
            <a:r>
              <a:rPr lang="en-GB" sz="2000" b="1" dirty="0">
                <a:latin typeface="Calibri" panose="020F0502020204030204" pitchFamily="34" charset="0"/>
                <a:cs typeface="Calibri" panose="020F0502020204030204" pitchFamily="34" charset="0"/>
              </a:rPr>
              <a:t>Angular</a:t>
            </a:r>
          </a:p>
          <a:p>
            <a:r>
              <a:rPr lang="en-GB" sz="2000" b="1" dirty="0">
                <a:latin typeface="Calibri" panose="020F0502020204030204" pitchFamily="34" charset="0"/>
                <a:cs typeface="Calibri" panose="020F0502020204030204" pitchFamily="34" charset="0"/>
              </a:rPr>
              <a:t>MongoDB</a:t>
            </a:r>
          </a:p>
          <a:p>
            <a:r>
              <a:rPr lang="en-GB" sz="2000" b="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u="sng" dirty="0">
                <a:latin typeface="Calibri" panose="020F0502020204030204" pitchFamily="34" charset="0"/>
                <a:cs typeface="Calibri" panose="020F0502020204030204" pitchFamily="34" charset="0"/>
              </a:rPr>
              <a:t>The Wolf /Canis Lupus/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Represents strength, loyalty, family ties, caring and expresses freedom and fortitude.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 Japanese word for wolf, "</a:t>
            </a:r>
            <a:r>
              <a:rPr lang="en-GB" sz="2000" b="1" dirty="0" err="1">
                <a:latin typeface="Calibri" panose="020F0502020204030204" pitchFamily="34" charset="0"/>
                <a:cs typeface="Calibri" panose="020F0502020204030204" pitchFamily="34" charset="0"/>
              </a:rPr>
              <a:t>Ookami</a:t>
            </a:r>
            <a:r>
              <a:rPr lang="en-GB" sz="2000" b="1"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285715" y="1035984"/>
            <a:ext cx="9229152" cy="529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back-end server in Java and </a:t>
            </a:r>
            <a:r>
              <a:rPr lang="en-GB" sz="2000" b="1" dirty="0" err="1">
                <a:latin typeface="Calibri" panose="020F0502020204030204" pitchFamily="34" charset="0"/>
                <a:cs typeface="Calibri" panose="020F0502020204030204" pitchFamily="34" charset="0"/>
              </a:rPr>
              <a:t>SpringBoot</a:t>
            </a:r>
            <a:r>
              <a:rPr lang="en-GB" sz="2000" b="1" dirty="0">
                <a:latin typeface="Calibri" panose="020F0502020204030204" pitchFamily="34" charset="0"/>
                <a:cs typeface="Calibri" panose="020F0502020204030204" pitchFamily="34" charset="0"/>
              </a:rPr>
              <a:t>.</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it and an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-generator to generate a front-end client in JavaScript and Angular.</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Atlassian’s validator to add tests to the back-end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Use express-</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-validate to add tests to the front-end server and validate our API.</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b="1"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b="1"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So far, so good…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Then you start adding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 Java service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And you begin to try and make it work with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for both…</a:t>
            </a:r>
          </a:p>
          <a:p>
            <a:pPr marL="0" indent="0">
              <a:buNone/>
            </a:pPr>
            <a:endParaRPr lang="en-GB" sz="2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8190" y="4318342"/>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b="1" dirty="0">
                <a:latin typeface="Calibri" panose="020F0502020204030204" pitchFamily="34" charset="0"/>
                <a:cs typeface="Calibri" panose="020F0502020204030204" pitchFamily="34" charset="0"/>
              </a:rPr>
              <a:t>Look at a code-to-spec scenario.</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Try to generate </a:t>
            </a:r>
            <a:r>
              <a:rPr lang="en-GB" sz="2000" b="1" dirty="0" err="1">
                <a:latin typeface="Calibri" panose="020F0502020204030204" pitchFamily="34" charset="0"/>
                <a:cs typeface="Calibri" panose="020F0502020204030204" pitchFamily="34" charset="0"/>
              </a:rPr>
              <a:t>OpenAPI</a:t>
            </a:r>
            <a:r>
              <a:rPr lang="en-GB" sz="2000" b="1"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Highlight some of the difficulties encountered.</a:t>
            </a:r>
          </a:p>
          <a:p>
            <a:endParaRPr lang="en-GB" sz="2000" b="1" dirty="0">
              <a:latin typeface="Calibri" panose="020F0502020204030204" pitchFamily="34" charset="0"/>
              <a:cs typeface="Calibri" panose="020F0502020204030204" pitchFamily="34" charset="0"/>
            </a:endParaRPr>
          </a:p>
          <a:p>
            <a:r>
              <a:rPr lang="en-GB" sz="2000" b="1"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=hB93Apbj5GQ</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=go_9HquFdac</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GitHub Repo:</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152204" y="772336"/>
            <a:ext cx="6501838" cy="59348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b="1" dirty="0">
                <a:solidFill>
                  <a:schemeClr val="tx1">
                    <a:lumMod val="95000"/>
                  </a:schemeClr>
                </a:solidFill>
                <a:latin typeface="Calibri" panose="020F0502020204030204" pitchFamily="34" charset="0"/>
                <a:cs typeface="Calibri" panose="020F0502020204030204" pitchFamily="34" charset="0"/>
              </a:rPr>
              <a:t>In the current situation of increased remote working, having a common, simple medium of communication such as an </a:t>
            </a:r>
            <a:r>
              <a:rPr lang="en-GB" sz="1800" b="1" dirty="0" err="1">
                <a:solidFill>
                  <a:schemeClr val="tx1">
                    <a:lumMod val="95000"/>
                  </a:schemeClr>
                </a:solidFill>
                <a:latin typeface="Calibri" panose="020F0502020204030204" pitchFamily="34" charset="0"/>
                <a:cs typeface="Calibri" panose="020F0502020204030204" pitchFamily="34" charset="0"/>
              </a:rPr>
              <a:t>OpenAPI</a:t>
            </a:r>
            <a:r>
              <a:rPr lang="en-GB" sz="1800" b="1"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p>
          <a:p>
            <a:r>
              <a:rPr lang="en-GB" sz="1800" b="1" dirty="0">
                <a:solidFill>
                  <a:schemeClr val="tx1">
                    <a:lumMod val="95000"/>
                  </a:schemeClr>
                </a:solidFill>
                <a:latin typeface="Calibri" panose="020F0502020204030204" pitchFamily="34" charset="0"/>
                <a:cs typeface="Calibri" panose="020F0502020204030204" pitchFamily="34" charset="0"/>
              </a:rPr>
              <a:t>Things get</a:t>
            </a:r>
            <a:r>
              <a:rPr lang="bg-BG" sz="1800" b="1" dirty="0">
                <a:solidFill>
                  <a:schemeClr val="tx1">
                    <a:lumMod val="95000"/>
                  </a:schemeClr>
                </a:solidFill>
                <a:latin typeface="Calibri" panose="020F0502020204030204" pitchFamily="34" charset="0"/>
                <a:cs typeface="Calibri" panose="020F0502020204030204" pitchFamily="34" charset="0"/>
              </a:rPr>
              <a:t> </a:t>
            </a:r>
            <a:r>
              <a:rPr lang="en-GB" sz="1800" b="1"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b="1"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endParaRPr lang="en-GB"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Generate </a:t>
            </a:r>
            <a:r>
              <a:rPr lang="de-DE" sz="1800" b="1" dirty="0" err="1">
                <a:solidFill>
                  <a:schemeClr val="tx1">
                    <a:lumMod val="95000"/>
                  </a:schemeClr>
                </a:solidFill>
                <a:latin typeface="Calibri" panose="020F0502020204030204" pitchFamily="34" charset="0"/>
                <a:cs typeface="Calibri" panose="020F0502020204030204" pitchFamily="34" charset="0"/>
              </a:rPr>
              <a:t>clients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servers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documentation</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Put </a:t>
            </a:r>
            <a:r>
              <a:rPr lang="de-DE" sz="1800" b="1" dirty="0" err="1">
                <a:solidFill>
                  <a:schemeClr val="tx1">
                    <a:lumMod val="95000"/>
                  </a:schemeClr>
                </a:solidFill>
                <a:latin typeface="Calibri" panose="020F0502020204030204" pitchFamily="34" charset="0"/>
                <a:cs typeface="Calibri" panose="020F0502020204030204" pitchFamily="34" charset="0"/>
              </a:rPr>
              <a:t>your</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developers</a:t>
            </a:r>
            <a:r>
              <a:rPr lang="de-DE" sz="1800" b="1" dirty="0">
                <a:solidFill>
                  <a:schemeClr val="tx1">
                    <a:lumMod val="95000"/>
                  </a:schemeClr>
                </a:solidFill>
                <a:latin typeface="Calibri" panose="020F0502020204030204" pitchFamily="34" charset="0"/>
                <a:cs typeface="Calibri" panose="020F0502020204030204" pitchFamily="34" charset="0"/>
              </a:rPr>
              <a:t> and </a:t>
            </a:r>
            <a:r>
              <a:rPr lang="de-DE" sz="1800" b="1" dirty="0" err="1">
                <a:solidFill>
                  <a:schemeClr val="tx1">
                    <a:lumMod val="95000"/>
                  </a:schemeClr>
                </a:solidFill>
                <a:latin typeface="Calibri" panose="020F0502020204030204" pitchFamily="34" charset="0"/>
                <a:cs typeface="Calibri" panose="020F0502020204030204" pitchFamily="34" charset="0"/>
              </a:rPr>
              <a:t>client</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first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Have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Automatic</a:t>
            </a:r>
            <a:r>
              <a:rPr lang="de-DE" sz="1800" b="1"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b="1" dirty="0" err="1">
                <a:solidFill>
                  <a:schemeClr val="tx1">
                    <a:lumMod val="95000"/>
                  </a:schemeClr>
                </a:solidFill>
                <a:latin typeface="Calibri" panose="020F0502020204030204" pitchFamily="34" charset="0"/>
                <a:cs typeface="Calibri" panose="020F0502020204030204" pitchFamily="34" charset="0"/>
              </a:rPr>
              <a:t>tests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0" lvl="2">
              <a:buClr>
                <a:schemeClr val="tx1"/>
              </a:buCl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Cross-</a:t>
            </a:r>
            <a:r>
              <a:rPr lang="de-DE" sz="1800" b="1" dirty="0" err="1">
                <a:solidFill>
                  <a:schemeClr val="tx1">
                    <a:lumMod val="95000"/>
                  </a:schemeClr>
                </a:solidFill>
                <a:latin typeface="Calibri" panose="020F0502020204030204" pitchFamily="34" charset="0"/>
                <a:cs typeface="Calibri" panose="020F0502020204030204" pitchFamily="34" charset="0"/>
              </a:rPr>
              <a:t>Platform</a:t>
            </a:r>
            <a:r>
              <a:rPr lang="de-DE" sz="1800" b="1" dirty="0">
                <a:solidFill>
                  <a:schemeClr val="tx1">
                    <a:lumMod val="95000"/>
                  </a:schemeClr>
                </a:solidFill>
                <a:latin typeface="Calibri" panose="020F0502020204030204" pitchFamily="34" charset="0"/>
                <a:cs typeface="Calibri" panose="020F0502020204030204" pitchFamily="34" charset="0"/>
              </a:rPr>
              <a:t> and Language </a:t>
            </a:r>
            <a:r>
              <a:rPr lang="de-DE" sz="1800" b="1" dirty="0" err="1">
                <a:solidFill>
                  <a:schemeClr val="tx1">
                    <a:lumMod val="95000"/>
                  </a:schemeClr>
                </a:solidFill>
                <a:latin typeface="Calibri" panose="020F0502020204030204" pitchFamily="34" charset="0"/>
                <a:cs typeface="Calibri" panose="020F0502020204030204" pitchFamily="34" charset="0"/>
              </a:rPr>
              <a:t>Agnostic</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Is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both</a:t>
            </a:r>
            <a:r>
              <a:rPr lang="de-DE" sz="1800" b="1" dirty="0">
                <a:solidFill>
                  <a:schemeClr val="tx1">
                    <a:lumMod val="95000"/>
                  </a:schemeClr>
                </a:solidFill>
                <a:latin typeface="Calibri" panose="020F0502020204030204" pitchFamily="34" charset="0"/>
                <a:cs typeface="Calibri" panose="020F0502020204030204" pitchFamily="34" charset="0"/>
              </a:rPr>
              <a:t> human and </a:t>
            </a:r>
            <a:r>
              <a:rPr lang="de-DE" sz="1800" b="1" dirty="0" err="1">
                <a:solidFill>
                  <a:schemeClr val="tx1">
                    <a:lumMod val="95000"/>
                  </a:schemeClr>
                </a:solidFill>
                <a:latin typeface="Calibri" panose="020F0502020204030204" pitchFamily="34" charset="0"/>
                <a:cs typeface="Calibri" panose="020F0502020204030204" pitchFamily="34" charset="0"/>
              </a:rPr>
              <a:t>machine</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readable</a:t>
            </a:r>
            <a:r>
              <a:rPr lang="de-DE" sz="1800" b="1" dirty="0">
                <a:solidFill>
                  <a:schemeClr val="tx1">
                    <a:lumMod val="95000"/>
                  </a:schemeClr>
                </a:solidFill>
                <a:latin typeface="Calibri" panose="020F0502020204030204" pitchFamily="34" charset="0"/>
                <a:cs typeface="Calibri" panose="020F0502020204030204" pitchFamily="34" charset="0"/>
              </a:rPr>
              <a:t> in YAML </a:t>
            </a:r>
            <a:r>
              <a:rPr lang="de-DE" sz="1800" b="1" dirty="0" err="1">
                <a:solidFill>
                  <a:schemeClr val="tx1">
                    <a:lumMod val="95000"/>
                  </a:schemeClr>
                </a:solidFill>
                <a:latin typeface="Calibri" panose="020F0502020204030204" pitchFamily="34" charset="0"/>
                <a:cs typeface="Calibri" panose="020F0502020204030204" pitchFamily="34" charset="0"/>
              </a:rPr>
              <a:t>or</a:t>
            </a:r>
            <a:r>
              <a:rPr lang="de-DE" sz="1800" b="1"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a:solidFill>
                  <a:schemeClr val="tx1">
                    <a:lumMod val="95000"/>
                  </a:schemeClr>
                </a:solidFill>
                <a:latin typeface="Calibri" panose="020F0502020204030204" pitchFamily="34" charset="0"/>
                <a:cs typeface="Calibri" panose="020F0502020204030204" pitchFamily="34" charset="0"/>
              </a:rPr>
              <a:t>Speeds </a:t>
            </a:r>
            <a:r>
              <a:rPr lang="de-DE" sz="1800" b="1" dirty="0" err="1">
                <a:solidFill>
                  <a:schemeClr val="tx1">
                    <a:lumMod val="95000"/>
                  </a:schemeClr>
                </a:solidFill>
                <a:latin typeface="Calibri" panose="020F0502020204030204" pitchFamily="34" charset="0"/>
                <a:cs typeface="Calibri" panose="020F0502020204030204" pitchFamily="34" charset="0"/>
              </a:rPr>
              <a:t>up</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development</a:t>
            </a: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endParaRPr lang="de-DE" sz="1800" b="1"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b="1" dirty="0" err="1">
                <a:solidFill>
                  <a:schemeClr val="tx1">
                    <a:lumMod val="95000"/>
                  </a:schemeClr>
                </a:solidFill>
                <a:latin typeface="Calibri" panose="020F0502020204030204" pitchFamily="34" charset="0"/>
                <a:cs typeface="Calibri" panose="020F0502020204030204" pitchFamily="34" charset="0"/>
              </a:rPr>
              <a:t>Reduces</a:t>
            </a:r>
            <a:r>
              <a:rPr lang="de-DE" sz="1800" b="1" dirty="0">
                <a:solidFill>
                  <a:schemeClr val="tx1">
                    <a:lumMod val="95000"/>
                  </a:schemeClr>
                </a:solidFill>
                <a:latin typeface="Calibri" panose="020F0502020204030204" pitchFamily="34" charset="0"/>
                <a:cs typeface="Calibri" panose="020F0502020204030204" pitchFamily="34" charset="0"/>
              </a:rPr>
              <a:t> </a:t>
            </a:r>
            <a:r>
              <a:rPr lang="de-DE" sz="1800" b="1" dirty="0" err="1">
                <a:solidFill>
                  <a:schemeClr val="tx1">
                    <a:lumMod val="95000"/>
                  </a:schemeClr>
                </a:solidFill>
                <a:latin typeface="Calibri" panose="020F0502020204030204" pitchFamily="34" charset="0"/>
                <a:cs typeface="Calibri" panose="020F0502020204030204" pitchFamily="34" charset="0"/>
              </a:rPr>
              <a:t>costs</a:t>
            </a:r>
            <a:endParaRPr lang="de-DE" sz="1800" b="1" dirty="0">
              <a:solidFill>
                <a:schemeClr val="tx1">
                  <a:lumMod val="95000"/>
                </a:schemeClr>
              </a:solidFill>
              <a:latin typeface="Calibri" panose="020F0502020204030204" pitchFamily="34" charset="0"/>
              <a:cs typeface="Calibri" panose="020F0502020204030204" pitchFamily="34" charset="0"/>
            </a:endParaRPr>
          </a:p>
          <a:p>
            <a:pPr lvl="2"/>
            <a:endParaRPr lang="de-DE" sz="1800" b="1"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79920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latin typeface="Calibri" panose="020F0502020204030204" pitchFamily="34" charset="0"/>
                <a:cs typeface="Calibri" panose="020F0502020204030204" pitchFamily="34" charset="0"/>
              </a:rPr>
              <a:t>Things we have to keep in mind:</a:t>
            </a:r>
          </a:p>
          <a:p>
            <a:r>
              <a:rPr lang="en-GB" sz="1800" b="1" dirty="0">
                <a:latin typeface="Calibri" panose="020F0502020204030204" pitchFamily="34" charset="0"/>
                <a:cs typeface="Calibri" panose="020F050202020403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800" b="1" dirty="0" err="1">
                <a:latin typeface="Calibri" panose="020F0502020204030204" pitchFamily="34" charset="0"/>
                <a:cs typeface="Calibri" panose="020F0502020204030204" pitchFamily="34" charset="0"/>
              </a:rPr>
              <a:t>genration</a:t>
            </a:r>
            <a:r>
              <a:rPr lang="en-GB" sz="1800" b="1" dirty="0">
                <a:latin typeface="Calibri" panose="020F0502020204030204" pitchFamily="34" charset="0"/>
                <a:cs typeface="Calibri" panose="020F0502020204030204" pitchFamily="34" charset="0"/>
              </a:rPr>
              <a:t> is the natural progression of an API First project in it's lifecycle.</a:t>
            </a:r>
          </a:p>
          <a:p>
            <a:r>
              <a:rPr lang="en-GB" sz="1800" b="1" dirty="0">
                <a:latin typeface="Calibri" panose="020F0502020204030204" pitchFamily="34" charset="0"/>
                <a:cs typeface="Calibri" panose="020F0502020204030204" pitchFamily="34" charset="0"/>
              </a:rPr>
              <a:t>The </a:t>
            </a:r>
            <a:r>
              <a:rPr lang="en-GB" sz="1800" b="1" dirty="0" err="1">
                <a:latin typeface="Calibri" panose="020F0502020204030204" pitchFamily="34" charset="0"/>
                <a:cs typeface="Calibri" panose="020F0502020204030204" pitchFamily="34" charset="0"/>
              </a:rPr>
              <a:t>OpenAPI</a:t>
            </a:r>
            <a:r>
              <a:rPr lang="en-GB" sz="1800" b="1"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b="1" dirty="0">
                <a:latin typeface="Calibri" panose="020F0502020204030204" pitchFamily="34" charset="0"/>
                <a:cs typeface="Calibri" panose="020F0502020204030204" pitchFamily="34" charset="0"/>
              </a:rPr>
              <a:t>They work for simple use cases, but become unusable for more complex scenarios.</a:t>
            </a:r>
          </a:p>
          <a:p>
            <a:r>
              <a:rPr lang="en-GB" sz="1800" b="1" dirty="0">
                <a:latin typeface="Calibri" panose="020F0502020204030204" pitchFamily="34" charset="0"/>
                <a:cs typeface="Calibri" panose="020F0502020204030204" pitchFamily="34" charset="0"/>
              </a:rPr>
              <a:t>A lot of them have vulnerabilities or compatibility issues due to lack of maintenance.</a:t>
            </a:r>
            <a:endParaRPr lang="en-GB" sz="1800" b="1" dirty="0">
              <a:solidFill>
                <a:schemeClr val="bg1"/>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b="1" dirty="0">
                <a:latin typeface="Calibri" panose="020F0502020204030204" pitchFamily="34" charset="0"/>
                <a:cs typeface="Calibri" panose="020F0502020204030204" pitchFamily="34" charset="0"/>
              </a:rPr>
              <a:t>Try not to use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3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 calcmode="lin" valueType="num">
                                      <p:cBhvr additive="base">
                                        <p:cTn id="29"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 calcmode="lin" valueType="num">
                                      <p:cBhvr additive="base">
                                        <p:cTn id="35"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 calcmode="lin" valueType="num">
                                      <p:cBhvr additive="base">
                                        <p:cTn id="41"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anim calcmode="lin" valueType="num">
                                      <p:cBhvr additive="base">
                                        <p:cTn id="47" dur="300" fill="hold"/>
                                        <p:tgtEl>
                                          <p:spTgt spid="6">
                                            <p:txEl>
                                              <p:pRg st="13" end="13"/>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13" end="13"/>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5" end="15"/>
                                            </p:txEl>
                                          </p:spTgt>
                                        </p:tgtEl>
                                        <p:attrNameLst>
                                          <p:attrName>style.visibility</p:attrName>
                                        </p:attrNameLst>
                                      </p:cBhvr>
                                      <p:to>
                                        <p:strVal val="visible"/>
                                      </p:to>
                                    </p:set>
                                    <p:anim calcmode="lin" valueType="num">
                                      <p:cBhvr additive="base">
                                        <p:cTn id="53" dur="300" fill="hold"/>
                                        <p:tgtEl>
                                          <p:spTgt spid="6">
                                            <p:txEl>
                                              <p:pRg st="15" end="15"/>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5" end="15"/>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7" end="17"/>
                                            </p:txEl>
                                          </p:spTgt>
                                        </p:tgtEl>
                                        <p:attrNameLst>
                                          <p:attrName>style.visibility</p:attrName>
                                        </p:attrNameLst>
                                      </p:cBhvr>
                                      <p:to>
                                        <p:strVal val="visible"/>
                                      </p:to>
                                    </p:set>
                                    <p:anim calcmode="lin" valueType="num">
                                      <p:cBhvr additive="base">
                                        <p:cTn id="59" dur="300" fill="hold"/>
                                        <p:tgtEl>
                                          <p:spTgt spid="6">
                                            <p:txEl>
                                              <p:pRg st="17" end="17"/>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7" end="17"/>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latin typeface="Calibri" panose="020F0502020204030204" pitchFamily="34" charset="0"/>
                <a:cs typeface="Calibri" panose="020F0502020204030204" pitchFamily="34" charset="0"/>
              </a:rPr>
              <a:t>"The handshake seals the </a:t>
            </a:r>
            <a:r>
              <a:rPr lang="en-GB" sz="2000" b="1" i="1" u="sng" dirty="0">
                <a:solidFill>
                  <a:srgbClr val="FFFF00"/>
                </a:solidFill>
                <a:latin typeface="Calibri" panose="020F0502020204030204" pitchFamily="34" charset="0"/>
                <a:cs typeface="Calibri" panose="020F0502020204030204" pitchFamily="34" charset="0"/>
              </a:rPr>
              <a:t>contract</a:t>
            </a:r>
          </a:p>
          <a:p>
            <a:pPr marL="0" indent="0" algn="ctr">
              <a:buNone/>
            </a:pPr>
            <a:r>
              <a:rPr lang="en-GB" sz="2000" dirty="0">
                <a:latin typeface="Calibri" panose="020F0502020204030204" pitchFamily="34" charset="0"/>
                <a:cs typeface="Calibri" panose="020F0502020204030204" pitchFamily="34" charset="0"/>
              </a:rPr>
              <a:t>From the </a:t>
            </a:r>
            <a:r>
              <a:rPr lang="en-GB" sz="2000" b="1" i="1" u="sng" dirty="0">
                <a:solidFill>
                  <a:srgbClr val="FFFF00"/>
                </a:solidFill>
                <a:latin typeface="Calibri" panose="020F0502020204030204" pitchFamily="34" charset="0"/>
                <a:cs typeface="Calibri" panose="020F0502020204030204" pitchFamily="34" charset="0"/>
              </a:rPr>
              <a:t>contract</a:t>
            </a:r>
            <a:r>
              <a:rPr lang="en-GB" sz="2000" dirty="0">
                <a:latin typeface="Calibri" panose="020F0502020204030204" pitchFamily="34" charset="0"/>
                <a:cs typeface="Calibri" panose="020F0502020204030204" pitchFamily="34" charset="0"/>
              </a:rPr>
              <a:t> there’s no turning back</a:t>
            </a:r>
          </a:p>
          <a:p>
            <a:pPr marL="0" indent="0" algn="ctr">
              <a:buNone/>
            </a:pPr>
            <a:r>
              <a:rPr lang="en-GB" sz="2000" dirty="0">
                <a:latin typeface="Calibri" panose="020F0502020204030204" pitchFamily="34" charset="0"/>
                <a:cs typeface="Calibri" panose="020F0502020204030204" pitchFamily="34" charset="0"/>
              </a:rPr>
              <a:t>…</a:t>
            </a:r>
          </a:p>
          <a:p>
            <a:pPr marL="0" indent="0" algn="ctr">
              <a:buNone/>
            </a:pPr>
            <a:r>
              <a:rPr lang="en-GB" sz="2000" dirty="0">
                <a:latin typeface="Calibri" panose="020F0502020204030204" pitchFamily="34" charset="0"/>
                <a:cs typeface="Calibri" panose="020F0502020204030204" pitchFamily="34" charset="0"/>
              </a:rPr>
              <a:t>The holiday was fun-packed</a:t>
            </a:r>
          </a:p>
          <a:p>
            <a:pPr marL="0" indent="0" algn="ctr">
              <a:buNone/>
            </a:pPr>
            <a:r>
              <a:rPr lang="en-GB" sz="2000" b="1" i="1" u="sng" dirty="0">
                <a:solidFill>
                  <a:srgbClr val="FFFF00"/>
                </a:solidFill>
                <a:latin typeface="Calibri" panose="020F0502020204030204" pitchFamily="34" charset="0"/>
                <a:cs typeface="Calibri" panose="020F0502020204030204" pitchFamily="34" charset="0"/>
              </a:rPr>
              <a:t>The contract, still intact</a:t>
            </a:r>
            <a:r>
              <a:rPr lang="en-GB" sz="2000" dirty="0">
                <a:latin typeface="Calibri" panose="020F0502020204030204" pitchFamily="34" charset="0"/>
                <a:cs typeface="Calibri" panose="020F0502020204030204" pitchFamily="34" charset="0"/>
              </a:rPr>
              <a:t>…”</a:t>
            </a:r>
          </a:p>
          <a:p>
            <a:pPr marL="0" indent="0" algn="ctr">
              <a:buNone/>
            </a:pPr>
            <a:endParaRPr lang="en-GB" sz="2000" dirty="0">
              <a:latin typeface="Calibri" panose="020F0502020204030204" pitchFamily="34" charset="0"/>
              <a:cs typeface="Calibri" panose="020F0502020204030204" pitchFamily="34" charset="0"/>
            </a:endParaRPr>
          </a:p>
          <a:p>
            <a:pPr marL="0" indent="0" algn="ctr">
              <a:buNone/>
            </a:pPr>
            <a:endParaRPr lang="en-GB" sz="2000" dirty="0">
              <a:latin typeface="Calibri" panose="020F0502020204030204" pitchFamily="34" charset="0"/>
              <a:cs typeface="Calibri" panose="020F0502020204030204" pitchFamily="34" charset="0"/>
            </a:endParaRPr>
          </a:p>
          <a:p>
            <a:pPr marL="0" indent="0">
              <a:buNone/>
            </a:pPr>
            <a:endParaRPr lang="en-GB"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3950509" y="943633"/>
            <a:ext cx="6064177" cy="1015663"/>
          </a:xfrm>
          <a:prstGeom prst="rect">
            <a:avLst/>
          </a:prstGeom>
          <a:noFill/>
        </p:spPr>
        <p:txBody>
          <a:bodyPr wrap="square" rtlCol="0">
            <a:spAutoFit/>
          </a:bodyPr>
          <a:lstStyle/>
          <a:p>
            <a:pPr algn="ctr"/>
            <a:r>
              <a:rPr lang="en-GB" sz="2000" dirty="0">
                <a:latin typeface="Calibri" panose="020F0502020204030204" pitchFamily="34" charset="0"/>
                <a:cs typeface="Calibri" panose="020F0502020204030204" pitchFamily="34" charset="0"/>
              </a:rPr>
              <a:t>I would like to leave you with some lyrics from the song </a:t>
            </a:r>
          </a:p>
          <a:p>
            <a:pPr algn="ctr"/>
            <a:r>
              <a:rPr lang="en-GB" sz="2000" b="1" i="1" dirty="0">
                <a:latin typeface="Calibri" panose="020F0502020204030204" pitchFamily="34" charset="0"/>
                <a:cs typeface="Calibri" panose="020F0502020204030204" pitchFamily="34" charset="0"/>
              </a:rPr>
              <a:t>“</a:t>
            </a:r>
            <a:r>
              <a:rPr lang="en-GB" sz="2000" b="1" i="1" dirty="0">
                <a:solidFill>
                  <a:srgbClr val="FFFF00"/>
                </a:solidFill>
                <a:latin typeface="Calibri" panose="020F0502020204030204" pitchFamily="34" charset="0"/>
                <a:cs typeface="Calibri" panose="020F0502020204030204" pitchFamily="34" charset="0"/>
              </a:rPr>
              <a:t>Everything Counts</a:t>
            </a:r>
            <a:r>
              <a:rPr lang="en-GB" sz="2000" b="1" i="1" dirty="0">
                <a:latin typeface="Calibri" panose="020F0502020204030204" pitchFamily="34" charset="0"/>
                <a:cs typeface="Calibri" panose="020F0502020204030204" pitchFamily="34" charset="0"/>
              </a:rPr>
              <a:t>”</a:t>
            </a:r>
            <a:r>
              <a:rPr lang="en-GB" sz="2000" dirty="0">
                <a:latin typeface="Calibri" panose="020F0502020204030204" pitchFamily="34" charset="0"/>
                <a:cs typeface="Calibri" panose="020F0502020204030204" pitchFamily="34" charset="0"/>
              </a:rPr>
              <a:t> by </a:t>
            </a:r>
            <a:r>
              <a:rPr lang="en-GB" sz="2000" b="1" i="1" dirty="0">
                <a:solidFill>
                  <a:srgbClr val="FFFF00"/>
                </a:solidFill>
                <a:latin typeface="Calibri" panose="020F0502020204030204" pitchFamily="34" charset="0"/>
                <a:cs typeface="Calibri" panose="020F0502020204030204" pitchFamily="34" charset="0"/>
              </a:rPr>
              <a:t>Depeche Mode</a:t>
            </a:r>
            <a:r>
              <a:rPr lang="en-GB" sz="2000" dirty="0">
                <a:latin typeface="Calibri" panose="020F0502020204030204" pitchFamily="34" charset="0"/>
                <a:cs typeface="Calibri" panose="020F0502020204030204" pitchFamily="34" charset="0"/>
              </a:rPr>
              <a:t>:</a:t>
            </a:r>
          </a:p>
          <a:p>
            <a:pPr algn="ct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endParaRPr lang="en-GB" sz="1800" dirty="0">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rPr>
              <a:t>A parody of </a:t>
            </a:r>
            <a:r>
              <a:rPr lang="en-GB" sz="1800" b="1" dirty="0">
                <a:solidFill>
                  <a:srgbClr val="FFFF00"/>
                </a:solidFill>
                <a:latin typeface="Calibri" panose="020F0502020204030204" pitchFamily="34" charset="0"/>
                <a:cs typeface="Calibri" panose="020F0502020204030204" pitchFamily="34" charset="0"/>
              </a:rPr>
              <a:t>Jon Bon Jovi’s</a:t>
            </a:r>
            <a:r>
              <a:rPr lang="en-GB" sz="1800" b="1" dirty="0">
                <a:latin typeface="Calibri" panose="020F0502020204030204" pitchFamily="34" charset="0"/>
                <a:cs typeface="Calibri" panose="020F0502020204030204" pitchFamily="34" charset="0"/>
              </a:rPr>
              <a:t> ‘</a:t>
            </a:r>
            <a:r>
              <a:rPr lang="en-GB" sz="1800" b="1" dirty="0">
                <a:solidFill>
                  <a:srgbClr val="FFFF00"/>
                </a:solidFill>
                <a:latin typeface="Calibri" panose="020F0502020204030204" pitchFamily="34" charset="0"/>
                <a:cs typeface="Calibri" panose="020F0502020204030204" pitchFamily="34" charset="0"/>
              </a:rPr>
              <a:t>You Give Love a Bad Name’</a:t>
            </a:r>
            <a:r>
              <a:rPr lang="en-GB" sz="1800" b="1" dirty="0">
                <a:latin typeface="Calibri" panose="020F0502020204030204" pitchFamily="34" charset="0"/>
                <a:cs typeface="Calibri" panose="020F0502020204030204" pitchFamily="34" charset="0"/>
              </a:rPr>
              <a:t>- about hypermedia APIs by </a:t>
            </a:r>
            <a:r>
              <a:rPr lang="en-GB" sz="1800" b="1" dirty="0">
                <a:solidFill>
                  <a:srgbClr val="FFFF00"/>
                </a:solidFill>
                <a:latin typeface="Calibri" panose="020F0502020204030204" pitchFamily="34" charset="0"/>
                <a:cs typeface="Calibri" panose="020F0502020204030204" pitchFamily="34" charset="0"/>
              </a:rPr>
              <a:t>Dylan Beattie</a:t>
            </a:r>
            <a:r>
              <a:rPr lang="en-GB" sz="1800" b="1" dirty="0">
                <a:latin typeface="Calibri" panose="020F0502020204030204" pitchFamily="34" charset="0"/>
                <a:cs typeface="Calibri" panose="020F0502020204030204" pitchFamily="34" charset="0"/>
              </a:rPr>
              <a:t>.</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b="1" dirty="0">
                <a:solidFill>
                  <a:srgbClr val="FFFF00"/>
                </a:solidFill>
                <a:latin typeface="Calibri" panose="020F0502020204030204" pitchFamily="34" charset="0"/>
                <a:cs typeface="Calibri" panose="020F0502020204030204" pitchFamily="34" charset="0"/>
              </a:rPr>
              <a:t>"... you promised me JSON, then sent XML... "</a:t>
            </a:r>
            <a:endParaRPr lang="en-GB" sz="18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b="1" dirty="0">
              <a:solidFill>
                <a:srgbClr val="FFFF00"/>
              </a:solidFill>
              <a:latin typeface="Calibri" panose="020F0502020204030204" pitchFamily="34" charset="0"/>
              <a:cs typeface="Calibri" panose="020F0502020204030204" pitchFamily="34" charset="0"/>
            </a:endParaRPr>
          </a:p>
          <a:p>
            <a:pPr marL="0" indent="0" algn="ctr">
              <a:buNone/>
            </a:pPr>
            <a:r>
              <a:rPr lang="en-GB" sz="18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a:t>
            </a:r>
            <a:r>
              <a:rPr lang="en-GB" sz="1800" b="1" dirty="0">
                <a:solidFill>
                  <a:srgbClr val="FFFF00"/>
                </a:solidFill>
                <a:latin typeface="Calibri" panose="020F0502020204030204" pitchFamily="34" charset="0"/>
                <a:cs typeface="Calibri" panose="020F0502020204030204" pitchFamily="34" charset="0"/>
              </a:rPr>
              <a:t>59</a:t>
            </a: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644902" y="2337479"/>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168060" y="2337479"/>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711</TotalTime>
  <Words>7791</Words>
  <Application>Microsoft Macintosh PowerPoint</Application>
  <PresentationFormat>Widescreen</PresentationFormat>
  <Paragraphs>961</Paragraphs>
  <Slides>66</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486</cp:revision>
  <dcterms:created xsi:type="dcterms:W3CDTF">2023-05-07T13:31:48Z</dcterms:created>
  <dcterms:modified xsi:type="dcterms:W3CDTF">2023-05-31T10:00:27Z</dcterms:modified>
</cp:coreProperties>
</file>